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73" autoAdjust="0"/>
  </p:normalViewPr>
  <p:slideViewPr>
    <p:cSldViewPr snapToGrid="0" snapToObjects="1"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9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E89C1-8FBB-3841-AC15-F2CE51980E1E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4963B-29B9-0541-9DA8-7F0136A2F1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13131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4963B-29B9-0541-9DA8-7F0136A2F18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72471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Trascinare l'immagine su un segnaposto o fare clic sull'icona per aggiungerla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C7E01C0-5AB5-1C48-BE3B-B3D923975B17}" type="datetimeFigureOut">
              <a:rPr lang="it-IT" smtClean="0"/>
              <a:pPr/>
              <a:t>01/03/2020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4626F1D-B56E-6545-B036-0D782A7D04AF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600" i="1" dirty="0" smtClean="0"/>
              <a:t>COSA CAMBIA CON IL </a:t>
            </a:r>
          </a:p>
          <a:p>
            <a:r>
              <a:rPr lang="it-IT" sz="3600" i="1" dirty="0" smtClean="0"/>
              <a:t>D.L. 62</a:t>
            </a:r>
            <a:endParaRPr lang="it-IT" sz="3600" i="1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828983"/>
            <a:ext cx="7772400" cy="1071961"/>
          </a:xfrm>
        </p:spPr>
        <p:txBody>
          <a:bodyPr>
            <a:noAutofit/>
          </a:bodyPr>
          <a:lstStyle/>
          <a:p>
            <a:r>
              <a:rPr lang="it-IT" sz="72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VALUTAZIONE</a:t>
            </a:r>
          </a:p>
        </p:txBody>
      </p:sp>
    </p:spTree>
    <p:extLst>
      <p:ext uri="{BB962C8B-B14F-4D97-AF65-F5344CB8AC3E}">
        <p14:creationId xmlns:p14="http://schemas.microsoft.com/office/powerpoint/2010/main" xmlns="" val="3308767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344092"/>
            <a:ext cx="8534400" cy="758952"/>
          </a:xfrm>
        </p:spPr>
        <p:txBody>
          <a:bodyPr>
            <a:noAutofit/>
          </a:bodyPr>
          <a:lstStyle/>
          <a:p>
            <a:r>
              <a:rPr lang="it-IT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Cosa dice la normativa</a:t>
            </a:r>
            <a:endParaRPr lang="it-IT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/>
          <a:srcRect l="1888" t="16772" r="1888"/>
          <a:stretch/>
        </p:blipFill>
        <p:spPr bwMode="auto">
          <a:xfrm>
            <a:off x="301752" y="1933699"/>
            <a:ext cx="8503920" cy="380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sellaDiTesto 6"/>
          <p:cNvSpPr txBox="1"/>
          <p:nvPr/>
        </p:nvSpPr>
        <p:spPr>
          <a:xfrm>
            <a:off x="6690388" y="536951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C. </a:t>
            </a:r>
            <a:r>
              <a:rPr lang="it-IT" i="1" dirty="0" err="1" smtClean="0"/>
              <a:t>Petracca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xmlns="" val="3642902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Non ammissione alla classe successiva</a:t>
            </a:r>
            <a:endParaRPr lang="it-IT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PRIMARIA</a:t>
            </a:r>
          </a:p>
          <a:p>
            <a:pPr marL="0" indent="0">
              <a:buNone/>
            </a:pPr>
            <a:r>
              <a:rPr lang="it-IT" dirty="0" smtClean="0"/>
              <a:t>La promozione può essere disposta anche in presenza di livelli di apprendimento parzialmente raggiunti o in via di prima acquisizione.</a:t>
            </a:r>
            <a:endParaRPr lang="it-IT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SECONDARIA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 grado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La promozione può essere disposta anche nel caso di parziale o mancata acquisizione dei livelli di apprendimento in una o più discipline (voto inferiore a 6/10).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245136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Prove invalsi</a:t>
            </a:r>
            <a:endParaRPr lang="it-IT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40828" y="1527048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PRIMARIA</a:t>
            </a:r>
          </a:p>
          <a:p>
            <a:pPr marL="0" indent="0">
              <a:buNone/>
            </a:pPr>
            <a:r>
              <a:rPr lang="it-IT" dirty="0" smtClean="0"/>
              <a:t>Nella classe quinta alle prove di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italiano</a:t>
            </a:r>
            <a:r>
              <a:rPr lang="it-IT" dirty="0" smtClean="0"/>
              <a:t> e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matematica</a:t>
            </a:r>
            <a:r>
              <a:rPr lang="it-IT" dirty="0" smtClean="0"/>
              <a:t> si aggiunge quella di </a:t>
            </a: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inglese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SCUOLA SECONDARIA I grado</a:t>
            </a:r>
          </a:p>
          <a:p>
            <a:r>
              <a:rPr lang="it-IT" dirty="0" smtClean="0"/>
              <a:t>Si svolgono solo in terza, entro il mese di Aprile, on-line.</a:t>
            </a:r>
          </a:p>
          <a:p>
            <a:r>
              <a:rPr lang="it-IT" dirty="0" smtClean="0"/>
              <a:t>Non fanno più parte dell’esame di Stato, ma rappresentano requisito per esservi ammessi. Per gli alunni assenti è prevista una sessione </a:t>
            </a:r>
            <a:r>
              <a:rPr lang="it-IT" dirty="0" err="1" smtClean="0"/>
              <a:t>suplettiva</a:t>
            </a:r>
            <a:r>
              <a:rPr lang="it-IT" dirty="0" smtClean="0"/>
              <a:t>.</a:t>
            </a:r>
          </a:p>
          <a:p>
            <a:r>
              <a:rPr lang="it-IT" dirty="0" smtClean="0"/>
              <a:t>Alle </a:t>
            </a:r>
            <a:r>
              <a:rPr lang="it-IT" dirty="0"/>
              <a:t>prove di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italiano</a:t>
            </a:r>
            <a:r>
              <a:rPr lang="it-IT" dirty="0"/>
              <a:t> e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matematica</a:t>
            </a:r>
            <a:r>
              <a:rPr lang="it-IT" dirty="0"/>
              <a:t> si aggiunge quella di </a:t>
            </a: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inglese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884058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Esame di stato</a:t>
            </a:r>
            <a:endParaRPr lang="it-IT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40828" y="1527048"/>
            <a:ext cx="8503920" cy="45720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L’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ammissione</a:t>
            </a:r>
            <a:r>
              <a:rPr lang="it-IT" dirty="0" smtClean="0"/>
              <a:t> può essere disposta anche se l’alunno ha un voto inferiore a 6/10 in una o più discipline.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Consiste in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tre prove scritte </a:t>
            </a:r>
            <a:r>
              <a:rPr lang="it-IT" dirty="0" smtClean="0"/>
              <a:t>(italiano, matematica, lingue comunitarie) e nel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colloquio</a:t>
            </a:r>
            <a:r>
              <a:rPr lang="it-IT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Per le lingue comunitarie la prova è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unica</a:t>
            </a:r>
            <a:r>
              <a:rPr lang="it-IT" dirty="0" smtClean="0"/>
              <a:t>, articolata in due parti, una per ciascuna lingua.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Il presidente della commissione di esame è il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Dirigente</a:t>
            </a:r>
            <a:r>
              <a:rPr lang="it-IT" dirty="0" smtClean="0"/>
              <a:t> della scuola stessa.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voto finale</a:t>
            </a:r>
            <a:r>
              <a:rPr lang="it-IT" dirty="0" smtClean="0"/>
              <a:t>, espresso in decimi, deriva dalla </a:t>
            </a:r>
            <a:r>
              <a:rPr lang="it-IT" dirty="0"/>
              <a:t>media</a:t>
            </a:r>
            <a:r>
              <a:rPr lang="it-IT" dirty="0" smtClean="0"/>
              <a:t> (arrotondata all’unità superiore per frazioni pari o superiori a 0,5) tra il voto di ammissione e la media dei voti delle prove e del colloquio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70429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305011"/>
            <a:ext cx="8842248" cy="758952"/>
          </a:xfrm>
        </p:spPr>
        <p:txBody>
          <a:bodyPr>
            <a:noAutofit/>
          </a:bodyPr>
          <a:lstStyle/>
          <a:p>
            <a:r>
              <a:rPr lang="it-IT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Certificazione delle competenze</a:t>
            </a:r>
            <a:endParaRPr lang="it-IT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40828" y="1527048"/>
            <a:ext cx="850392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Viene rilasciata al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termine della scuola primaria </a:t>
            </a:r>
            <a:r>
              <a:rPr lang="it-IT" dirty="0" smtClean="0"/>
              <a:t>e alla conclusione del I ciclo,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dopo l’esame di Stato</a:t>
            </a:r>
            <a:r>
              <a:rPr lang="it-IT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Il MIUR ha adottato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due nuovi modelli</a:t>
            </a:r>
            <a:r>
              <a:rPr lang="it-IT" dirty="0" smtClean="0"/>
              <a:t>, uno per la scuola primaria e uno per quella secondaria di I grado.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 la certificazione indica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il livello di acquisizione delle competenze </a:t>
            </a:r>
            <a:r>
              <a:rPr lang="it-IT" dirty="0" smtClean="0"/>
              <a:t>raggiunto da ogni alunno; i  livelli sono quattro: AVANZATO, INTERMEDIO, BASE, INIZIALE.</a:t>
            </a:r>
          </a:p>
        </p:txBody>
      </p:sp>
    </p:spTree>
    <p:extLst>
      <p:ext uri="{BB962C8B-B14F-4D97-AF65-F5344CB8AC3E}">
        <p14:creationId xmlns:p14="http://schemas.microsoft.com/office/powerpoint/2010/main" xmlns="" val="1665826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33108" y="1725461"/>
            <a:ext cx="8503920" cy="4572000"/>
          </a:xfrm>
        </p:spPr>
        <p:txBody>
          <a:bodyPr>
            <a:normAutofit/>
          </a:bodyPr>
          <a:lstStyle/>
          <a:p>
            <a:r>
              <a:rPr lang="it-IT" dirty="0" smtClean="0"/>
              <a:t> Come negli anni passati, sarà presente la </a:t>
            </a: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valutazione </a:t>
            </a:r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 ciascuna disciplina</a:t>
            </a:r>
            <a:r>
              <a:rPr lang="it-IT" dirty="0" smtClean="0"/>
              <a:t>, espressa con un voto in decimi, dal 5 al 10 per la scuola primaria, dal 4 al 10 per la secondaria di I° grado;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 smtClean="0"/>
          </a:p>
          <a:p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NOVITA’</a:t>
            </a:r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it-IT" dirty="0" smtClean="0"/>
          </a:p>
          <a:p>
            <a:pPr lvl="1"/>
            <a:r>
              <a:rPr lang="it-IT" sz="2400" dirty="0" smtClean="0">
                <a:solidFill>
                  <a:schemeClr val="tx1"/>
                </a:solidFill>
              </a:rPr>
              <a:t> </a:t>
            </a:r>
            <a:r>
              <a:rPr lang="it-IT" sz="2400" dirty="0"/>
              <a:t>viene introdotto un </a:t>
            </a:r>
            <a:r>
              <a:rPr lang="it-IT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giudizio globale </a:t>
            </a:r>
          </a:p>
          <a:p>
            <a:pPr lvl="1"/>
            <a:r>
              <a:rPr lang="it-IT" sz="2400" dirty="0" smtClean="0">
                <a:solidFill>
                  <a:schemeClr val="tx1"/>
                </a:solidFill>
              </a:rPr>
              <a:t>La valutazione del comportamento è espressa con </a:t>
            </a:r>
            <a:r>
              <a:rPr lang="it-IT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giudizio sintetico</a:t>
            </a:r>
            <a:r>
              <a:rPr lang="it-IT" sz="2400" dirty="0" smtClean="0">
                <a:solidFill>
                  <a:schemeClr val="tx1"/>
                </a:solidFill>
              </a:rPr>
              <a:t>.</a:t>
            </a:r>
            <a:endParaRPr lang="it-IT" sz="2400" dirty="0">
              <a:solidFill>
                <a:schemeClr val="tx1"/>
              </a:solidFill>
            </a:endParaRPr>
          </a:p>
          <a:p>
            <a:endParaRPr lang="it-IT" dirty="0" smtClean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94780" y="285473"/>
            <a:ext cx="8842248" cy="758952"/>
          </a:xfrm>
        </p:spPr>
        <p:txBody>
          <a:bodyPr>
            <a:noAutofit/>
          </a:bodyPr>
          <a:lstStyle/>
          <a:p>
            <a:r>
              <a:rPr lang="it-IT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Nella SCHEDA DI VALUTAZIONE</a:t>
            </a:r>
          </a:p>
        </p:txBody>
      </p:sp>
    </p:spTree>
    <p:extLst>
      <p:ext uri="{BB962C8B-B14F-4D97-AF65-F5344CB8AC3E}">
        <p14:creationId xmlns:p14="http://schemas.microsoft.com/office/powerpoint/2010/main" xmlns="" val="2202988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fontAlgn="t"/>
            <a:r>
              <a:rPr lang="it-IT" sz="1600" b="1" i="1" dirty="0">
                <a:solidFill>
                  <a:srgbClr val="FF0000"/>
                </a:solidFill>
              </a:rPr>
              <a:t>10 </a:t>
            </a:r>
            <a:r>
              <a:rPr lang="it-IT" sz="1600" b="1" i="1" dirty="0" smtClean="0">
                <a:solidFill>
                  <a:srgbClr val="FF0000"/>
                </a:solidFill>
              </a:rPr>
              <a:t>– 9</a:t>
            </a:r>
            <a:r>
              <a:rPr lang="it-IT" sz="1600" dirty="0">
                <a:solidFill>
                  <a:srgbClr val="FF0000"/>
                </a:solidFill>
              </a:rPr>
              <a:t/>
            </a:r>
            <a:br>
              <a:rPr lang="it-IT" sz="1600" dirty="0">
                <a:solidFill>
                  <a:srgbClr val="FF0000"/>
                </a:solidFill>
              </a:rPr>
            </a:br>
            <a:r>
              <a:rPr lang="it-IT" sz="1600" dirty="0" smtClean="0"/>
              <a:t>Interpretare </a:t>
            </a:r>
            <a:r>
              <a:rPr lang="it-IT" sz="1600" dirty="0"/>
              <a:t>dati complessi e non standard; ricostruire matematicamente situazioni complesse tratte dal reale; usare processi di modellizzazione matematica. Esporre le proprie azioni, riflessioni e </a:t>
            </a:r>
            <a:r>
              <a:rPr lang="it-IT" sz="1600" dirty="0" smtClean="0"/>
              <a:t>argomentazioni</a:t>
            </a:r>
            <a:endParaRPr lang="it-IT" sz="1600" dirty="0"/>
          </a:p>
          <a:p>
            <a:pPr fontAlgn="t"/>
            <a:r>
              <a:rPr lang="it-IT" sz="1600" b="1" i="1" dirty="0" smtClean="0">
                <a:solidFill>
                  <a:srgbClr val="FF0000"/>
                </a:solidFill>
              </a:rPr>
              <a:t>8</a:t>
            </a:r>
            <a:r>
              <a:rPr lang="it-IT" sz="1600" dirty="0">
                <a:solidFill>
                  <a:srgbClr val="FF0000"/>
                </a:solidFill>
              </a:rPr>
              <a:t/>
            </a:r>
            <a:br>
              <a:rPr lang="it-IT" sz="1600" dirty="0">
                <a:solidFill>
                  <a:srgbClr val="FF0000"/>
                </a:solidFill>
              </a:rPr>
            </a:br>
            <a:r>
              <a:rPr lang="it-IT" sz="1600" dirty="0" smtClean="0"/>
              <a:t>Esporre </a:t>
            </a:r>
            <a:r>
              <a:rPr lang="it-IT" sz="1600" dirty="0"/>
              <a:t>contenuti utilizzando un linguaggio corretto; eseguire procedure applicando strategie per la risoluzione di problemi. Interpretare dati, collegare informazioni tratte da grafici e tabelle utilizzando rappresentazioni diverse. Esporre i risultati raggiunti; riflettere sulle scelte effettuate.</a:t>
            </a:r>
          </a:p>
          <a:p>
            <a:pPr fontAlgn="t"/>
            <a:r>
              <a:rPr lang="it-IT" sz="1600" b="1" i="1" dirty="0" smtClean="0">
                <a:solidFill>
                  <a:srgbClr val="FF0000"/>
                </a:solidFill>
              </a:rPr>
              <a:t>7</a:t>
            </a:r>
            <a:r>
              <a:rPr lang="it-IT" sz="1600" dirty="0">
                <a:solidFill>
                  <a:srgbClr val="FF0000"/>
                </a:solidFill>
              </a:rPr>
              <a:t/>
            </a:r>
            <a:br>
              <a:rPr lang="it-IT" sz="1600" dirty="0">
                <a:solidFill>
                  <a:srgbClr val="FF0000"/>
                </a:solidFill>
              </a:rPr>
            </a:br>
            <a:r>
              <a:rPr lang="it-IT" sz="1600" dirty="0" smtClean="0"/>
              <a:t>Esporre </a:t>
            </a:r>
            <a:r>
              <a:rPr lang="it-IT" sz="1600" dirty="0"/>
              <a:t>contenuti utilizzando un linguaggio corretto; eseguire procedure definite applicando semplici strategie per la risoluzione di problemi. Interpretare un testo, collegare informazioni tratte da grafici e tabelle utilizzando rappresentazioni diverse. Esporre i risultati raggiunti.</a:t>
            </a:r>
          </a:p>
          <a:p>
            <a:pPr fontAlgn="t"/>
            <a:r>
              <a:rPr lang="it-IT" sz="1600" b="1" i="1" dirty="0" smtClean="0">
                <a:solidFill>
                  <a:srgbClr val="FF0000"/>
                </a:solidFill>
              </a:rPr>
              <a:t>6</a:t>
            </a:r>
            <a:r>
              <a:rPr lang="it-IT" sz="1600" dirty="0">
                <a:solidFill>
                  <a:srgbClr val="FF0000"/>
                </a:solidFill>
              </a:rPr>
              <a:t/>
            </a:r>
            <a:br>
              <a:rPr lang="it-IT" sz="1600" dirty="0">
                <a:solidFill>
                  <a:srgbClr val="FF0000"/>
                </a:solidFill>
              </a:rPr>
            </a:br>
            <a:r>
              <a:rPr lang="it-IT" sz="1600" dirty="0" smtClean="0"/>
              <a:t>Conoscere </a:t>
            </a:r>
            <a:r>
              <a:rPr lang="it-IT" sz="1600" dirty="0"/>
              <a:t>i contenuti specifici di base, rispondere a quesiti espliciti relativi a contesti noti. Individuare informazioni seguendo precise indicazioni; leggere dati da grafici e tabelle; effettuare semplici procedure di routine.</a:t>
            </a:r>
          </a:p>
          <a:p>
            <a:pPr marL="0" indent="0">
              <a:buNone/>
            </a:pPr>
            <a:endParaRPr lang="it-IT" sz="13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4780" y="214923"/>
            <a:ext cx="8842248" cy="91654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Descrittori specifici per disciplina: es. matematica</a:t>
            </a:r>
            <a:endParaRPr lang="it-IT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67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156309"/>
            <a:ext cx="8534400" cy="928936"/>
          </a:xfrm>
        </p:spPr>
        <p:txBody>
          <a:bodyPr>
            <a:normAutofit fontScale="90000"/>
          </a:bodyPr>
          <a:lstStyle/>
          <a:p>
            <a:r>
              <a:rPr lang="it-IT" sz="31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CORRISPONDENZA</a:t>
            </a:r>
            <a:r>
              <a:rPr lang="it-IT" dirty="0" smtClean="0"/>
              <a:t> </a:t>
            </a:r>
            <a:r>
              <a:rPr lang="it-IT" sz="31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TRA VOTO E LIVELLO DI APPRENDIMENTO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18980" y="1387226"/>
            <a:ext cx="8503920" cy="5119077"/>
          </a:xfrm>
        </p:spPr>
        <p:txBody>
          <a:bodyPr>
            <a:normAutofit/>
          </a:bodyPr>
          <a:lstStyle/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10</a:t>
            </a:r>
            <a:r>
              <a:rPr lang="it-IT" sz="2300" b="1" dirty="0" smtClean="0">
                <a:solidFill>
                  <a:schemeClr val="dk1"/>
                </a:solidFill>
              </a:rPr>
              <a:t>   </a:t>
            </a:r>
            <a:r>
              <a:rPr lang="it-IT" sz="2300" dirty="0" smtClean="0">
                <a:solidFill>
                  <a:schemeClr val="dk1"/>
                </a:solidFill>
              </a:rPr>
              <a:t>completa </a:t>
            </a:r>
            <a:r>
              <a:rPr lang="it-IT" sz="2300" dirty="0">
                <a:solidFill>
                  <a:schemeClr val="dk1"/>
                </a:solidFill>
              </a:rPr>
              <a:t>padronanza degli obiettivi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9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 smtClean="0">
                <a:solidFill>
                  <a:schemeClr val="dk1"/>
                </a:solidFill>
              </a:rPr>
              <a:t>pieno </a:t>
            </a:r>
            <a:r>
              <a:rPr lang="it-IT" sz="2300" dirty="0">
                <a:solidFill>
                  <a:schemeClr val="dk1"/>
                </a:solidFill>
              </a:rPr>
              <a:t>raggiungimento degli obiettivi fissati</a:t>
            </a: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8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 smtClean="0">
                <a:solidFill>
                  <a:schemeClr val="dk1"/>
                </a:solidFill>
              </a:rPr>
              <a:t>più </a:t>
            </a:r>
            <a:r>
              <a:rPr lang="it-IT" sz="2300" dirty="0">
                <a:solidFill>
                  <a:schemeClr val="dk1"/>
                </a:solidFill>
              </a:rPr>
              <a:t>che buono il raggiungimento degli obiettivi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7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buono il raggiungimento degli obiettivi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6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raggiungimento degli obiettivi minimi</a:t>
            </a: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5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parziale  raggiungimento degli obiettivi minimi </a:t>
            </a:r>
            <a:r>
              <a:rPr lang="it-IT" sz="2300" dirty="0" smtClean="0">
                <a:solidFill>
                  <a:schemeClr val="dk1"/>
                </a:solidFill>
              </a:rPr>
              <a:t>di        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</a:t>
            </a:r>
            <a:endParaRPr lang="it-IT" sz="2300" dirty="0">
              <a:solidFill>
                <a:schemeClr val="dk1"/>
              </a:solidFill>
            </a:endParaRPr>
          </a:p>
          <a:p>
            <a:r>
              <a:rPr lang="it-IT" sz="2300" b="1" dirty="0" smtClean="0">
                <a:solidFill>
                  <a:schemeClr val="dk1"/>
                </a:solidFill>
              </a:rPr>
              <a:t> </a:t>
            </a:r>
            <a:r>
              <a:rPr lang="it-IT" sz="2300" b="1" i="1" dirty="0">
                <a:solidFill>
                  <a:srgbClr val="FF0000"/>
                </a:solidFill>
              </a:rPr>
              <a:t>4</a:t>
            </a:r>
            <a:r>
              <a:rPr lang="it-IT" sz="2300" b="1" dirty="0" smtClean="0">
                <a:solidFill>
                  <a:schemeClr val="dk1"/>
                </a:solidFill>
              </a:rPr>
              <a:t>     </a:t>
            </a:r>
            <a:r>
              <a:rPr lang="it-IT" sz="2300" dirty="0">
                <a:solidFill>
                  <a:schemeClr val="dk1"/>
                </a:solidFill>
              </a:rPr>
              <a:t>mancato raggiungimento degli obiettivi minimi </a:t>
            </a:r>
            <a:r>
              <a:rPr lang="it-IT" sz="2300" dirty="0" smtClean="0">
                <a:solidFill>
                  <a:schemeClr val="dk1"/>
                </a:solidFill>
              </a:rPr>
              <a:t>di</a:t>
            </a:r>
          </a:p>
          <a:p>
            <a:pPr marL="0" indent="0">
              <a:buNone/>
            </a:pPr>
            <a:r>
              <a:rPr lang="it-IT" sz="2300" dirty="0">
                <a:solidFill>
                  <a:schemeClr val="dk1"/>
                </a:solidFill>
              </a:rPr>
              <a:t> </a:t>
            </a:r>
            <a:r>
              <a:rPr lang="it-IT" sz="2300" dirty="0" smtClean="0">
                <a:solidFill>
                  <a:schemeClr val="dk1"/>
                </a:solidFill>
              </a:rPr>
              <a:t>            apprendimento </a:t>
            </a:r>
            <a:endParaRPr lang="it-IT" sz="2300" b="0" dirty="0" smtClean="0"/>
          </a:p>
          <a:p>
            <a:endParaRPr lang="it-IT" sz="2300" dirty="0"/>
          </a:p>
        </p:txBody>
      </p:sp>
    </p:spTree>
    <p:extLst>
      <p:ext uri="{BB962C8B-B14F-4D97-AF65-F5344CB8AC3E}">
        <p14:creationId xmlns:p14="http://schemas.microsoft.com/office/powerpoint/2010/main" xmlns="" val="407537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Viene introdotto </a:t>
            </a:r>
            <a:r>
              <a:rPr lang="it-IT" dirty="0" smtClean="0"/>
              <a:t>un</a:t>
            </a:r>
          </a:p>
          <a:p>
            <a:pPr marL="0" indent="0" algn="ctr">
              <a:buNone/>
            </a:pPr>
            <a:endParaRPr lang="it-IT" sz="9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GIUDIZIO GLOBALE</a:t>
            </a:r>
            <a:endParaRPr lang="it-IT" dirty="0" smtClean="0"/>
          </a:p>
          <a:p>
            <a:pPr marL="0" indent="0">
              <a:buNone/>
            </a:pPr>
            <a:endParaRPr lang="it-IT" sz="800" dirty="0" smtClean="0"/>
          </a:p>
          <a:p>
            <a:pPr marL="0" indent="0">
              <a:buNone/>
            </a:pPr>
            <a:r>
              <a:rPr lang="it-IT" dirty="0"/>
              <a:t>c</a:t>
            </a:r>
            <a:r>
              <a:rPr lang="it-IT" dirty="0" smtClean="0"/>
              <a:t>he </a:t>
            </a:r>
            <a:r>
              <a:rPr lang="it-IT" dirty="0"/>
              <a:t>descrive il percorso di ogni alunno, quanto ai </a:t>
            </a:r>
            <a:r>
              <a:rPr lang="it-IT" dirty="0" smtClean="0"/>
              <a:t>suoi </a:t>
            </a:r>
            <a:r>
              <a:rPr lang="it-IT" u="sng" dirty="0" smtClean="0"/>
              <a:t>progressi</a:t>
            </a:r>
          </a:p>
          <a:p>
            <a:pPr marL="0" indent="0">
              <a:buNone/>
            </a:pPr>
            <a:endParaRPr lang="it-IT" u="sng" dirty="0"/>
          </a:p>
          <a:p>
            <a:r>
              <a:rPr lang="it-IT" dirty="0"/>
              <a:t>negli</a:t>
            </a:r>
            <a:r>
              <a:rPr lang="it-IT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APPRENDIMENTI</a:t>
            </a:r>
          </a:p>
          <a:p>
            <a:pPr marL="0" indent="0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it-IT" dirty="0"/>
              <a:t>nell’acquisizione di un </a:t>
            </a: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METODO DI STUDIO</a:t>
            </a:r>
          </a:p>
          <a:p>
            <a:pPr marL="0" indent="0">
              <a:buNone/>
            </a:pPr>
            <a:endParaRPr lang="it-IT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r>
              <a:rPr lang="it-IT" dirty="0"/>
              <a:t>nel grado di </a:t>
            </a:r>
            <a:r>
              <a:rPr lang="it-IT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CONSAPEVOLEZZA</a:t>
            </a:r>
            <a:r>
              <a:rPr lang="it-IT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>
              <a:buFontTx/>
              <a:buChar char="-"/>
            </a:pPr>
            <a:endParaRPr lang="it-IT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FontTx/>
              <a:buChar char="-"/>
            </a:pPr>
            <a:endParaRPr lang="it-IT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133856" y="265935"/>
            <a:ext cx="8842248" cy="758952"/>
          </a:xfrm>
        </p:spPr>
        <p:txBody>
          <a:bodyPr>
            <a:noAutofit/>
          </a:bodyPr>
          <a:lstStyle/>
          <a:p>
            <a:r>
              <a:rPr lang="it-IT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Nella SCHEDA DI VALUTAZIONE</a:t>
            </a:r>
          </a:p>
        </p:txBody>
      </p:sp>
    </p:spTree>
    <p:extLst>
      <p:ext uri="{BB962C8B-B14F-4D97-AF65-F5344CB8AC3E}">
        <p14:creationId xmlns:p14="http://schemas.microsoft.com/office/powerpoint/2010/main" xmlns="" val="2233998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PROGRESSI NELL’APPRENDIMENTO</a:t>
            </a:r>
            <a:r>
              <a:rPr lang="it-IT" sz="2800" dirty="0" smtClean="0"/>
              <a:t>: l’alunno ha compiuto </a:t>
            </a:r>
            <a:r>
              <a:rPr lang="it-IT" sz="2800" u="sng" dirty="0" smtClean="0"/>
              <a:t>notevoli progressi </a:t>
            </a:r>
            <a:r>
              <a:rPr lang="it-IT" sz="2800" dirty="0" smtClean="0"/>
              <a:t>nel suo percorso di apprendimento</a:t>
            </a:r>
          </a:p>
          <a:p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AUTONOMIA E METODO DI STUDIO</a:t>
            </a:r>
            <a:r>
              <a:rPr lang="it-IT" sz="2800" dirty="0" smtClean="0"/>
              <a:t>: ha acquisito un efficace </a:t>
            </a:r>
            <a:r>
              <a:rPr lang="it-IT" sz="2800" u="sng" dirty="0" smtClean="0"/>
              <a:t>metodo di studio </a:t>
            </a:r>
            <a:r>
              <a:rPr lang="it-IT" sz="2800" dirty="0" smtClean="0"/>
              <a:t>ed è in grado di ricercare </a:t>
            </a:r>
            <a:r>
              <a:rPr lang="it-IT" sz="2800" u="sng" dirty="0" smtClean="0"/>
              <a:t>autonomamente</a:t>
            </a:r>
            <a:r>
              <a:rPr lang="it-IT" sz="2800" dirty="0" smtClean="0"/>
              <a:t> strumenti e materiali; </a:t>
            </a:r>
            <a:r>
              <a:rPr lang="it-IT" sz="2800" u="sng" dirty="0" smtClean="0"/>
              <a:t>memorizza</a:t>
            </a:r>
            <a:r>
              <a:rPr lang="it-IT" sz="2800" dirty="0" smtClean="0"/>
              <a:t> le informazioni e le </a:t>
            </a:r>
            <a:r>
              <a:rPr lang="it-IT" sz="2800" u="sng" dirty="0" smtClean="0"/>
              <a:t>espone</a:t>
            </a:r>
            <a:r>
              <a:rPr lang="it-IT" sz="2800" dirty="0" smtClean="0"/>
              <a:t> in modo appropriato</a:t>
            </a:r>
          </a:p>
          <a:p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CONSAPEVOLEZZA</a:t>
            </a:r>
            <a:r>
              <a:rPr lang="it-IT" sz="2800" dirty="0" smtClean="0"/>
              <a:t>: è abbastanza </a:t>
            </a:r>
            <a:r>
              <a:rPr lang="it-IT" sz="2800" u="sng" dirty="0" smtClean="0"/>
              <a:t>consapevole</a:t>
            </a:r>
            <a:r>
              <a:rPr lang="it-IT" sz="2800" dirty="0" smtClean="0"/>
              <a:t> delle proprie capacità e attitudini, così come degli </a:t>
            </a:r>
            <a:r>
              <a:rPr lang="it-IT" sz="2800" u="sng" dirty="0" smtClean="0"/>
              <a:t>effetti delle sue scelte e delle sue azioni.</a:t>
            </a:r>
            <a:endParaRPr lang="it-IT" sz="2800" u="sng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01752" y="287215"/>
            <a:ext cx="8534400" cy="75895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UN ESEMPIO</a:t>
            </a:r>
            <a:endParaRPr lang="it-IT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160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Conoscenze</a:t>
            </a:r>
            <a:endParaRPr lang="it-IT" sz="36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marL="0" indent="0" algn="ctr">
              <a:buNone/>
            </a:pPr>
            <a:r>
              <a:rPr lang="it-IT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</a:t>
            </a: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Abilità</a:t>
            </a:r>
            <a:r>
              <a:rPr lang="it-IT" sz="3600" dirty="0" smtClean="0"/>
              <a:t> </a:t>
            </a: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(saper fare)</a:t>
            </a: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</a:t>
            </a:r>
          </a:p>
          <a:p>
            <a:pPr marL="0" indent="0" algn="ctr">
              <a:buNone/>
            </a:pPr>
            <a:r>
              <a:rPr lang="it-IT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Competenze</a:t>
            </a:r>
          </a:p>
          <a:p>
            <a:pPr marL="0" indent="0" algn="ctr">
              <a:buNone/>
            </a:pPr>
            <a:r>
              <a:rPr lang="it-IT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Sviluppo della persona nel suo complesso</a:t>
            </a:r>
            <a:endParaRPr lang="it-IT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301752" y="294365"/>
            <a:ext cx="8534400" cy="75895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Apprendimento ?</a:t>
            </a:r>
            <a:endParaRPr lang="it-IT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92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344092"/>
            <a:ext cx="8534400" cy="758952"/>
          </a:xfrm>
        </p:spPr>
        <p:txBody>
          <a:bodyPr>
            <a:noAutofit/>
          </a:bodyPr>
          <a:lstStyle/>
          <a:p>
            <a:r>
              <a:rPr lang="it-IT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Punto di riferimento</a:t>
            </a:r>
            <a:endParaRPr lang="it-IT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1752" y="1668290"/>
            <a:ext cx="8503920" cy="48152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 </a:t>
            </a:r>
            <a:r>
              <a:rPr lang="it-IT" b="1" i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COMPETENZE CHIAVE DI CITTADINANZA EUROPEA</a:t>
            </a:r>
          </a:p>
          <a:p>
            <a:pPr marL="0" indent="0" algn="ctr">
              <a:buNone/>
            </a:pPr>
            <a:endParaRPr lang="it-IT" b="1" i="1" u="sng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1-  IMPARARE A IMPARARE</a:t>
            </a:r>
          </a:p>
          <a:p>
            <a:pPr marL="0" indent="0">
              <a:buNone/>
            </a:pP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2- COMPETENZE SOCIALI E CIVICHE</a:t>
            </a:r>
          </a:p>
          <a:p>
            <a:pPr marL="0" indent="0">
              <a:buNone/>
            </a:pP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3- SPIRITO DI INIZIATIVA E PROGETTUALITA’</a:t>
            </a:r>
          </a:p>
          <a:p>
            <a:pPr marL="0" indent="0">
              <a:buNone/>
            </a:pP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pPr marL="0" indent="0">
              <a:buNone/>
            </a:pPr>
            <a:r>
              <a:rPr lang="it-IT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4- CONSAPEVOLEZZA ED ESPRESSIONE </a:t>
            </a:r>
            <a:r>
              <a:rPr lang="it-IT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  CULTURALE</a:t>
            </a:r>
            <a:endParaRPr lang="it-IT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it-IT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5308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780" y="285473"/>
            <a:ext cx="8842248" cy="758952"/>
          </a:xfrm>
        </p:spPr>
        <p:txBody>
          <a:bodyPr>
            <a:noAutofit/>
          </a:bodyPr>
          <a:lstStyle/>
          <a:p>
            <a:r>
              <a:rPr lang="it-IT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Nella SCHEDA DI VALUTAZIONE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La valutazione del </a:t>
            </a:r>
            <a:r>
              <a:rPr lang="it-IT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comportamento</a:t>
            </a:r>
            <a:r>
              <a:rPr lang="it-IT" dirty="0" smtClean="0"/>
              <a:t> non viene più espressa con un voto numerico ma con i giudizi sintetici</a:t>
            </a:r>
          </a:p>
          <a:p>
            <a:endParaRPr lang="it-IT" dirty="0" smtClean="0"/>
          </a:p>
          <a:p>
            <a:r>
              <a:rPr lang="it-IT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OTTIMO, DISTINTO, BUONO, SUFFICIENTE</a:t>
            </a:r>
          </a:p>
          <a:p>
            <a:endParaRPr lang="it-IT" dirty="0" smtClean="0">
              <a:solidFill>
                <a:srgbClr val="FF0000"/>
              </a:solidFill>
            </a:endParaRPr>
          </a:p>
          <a:p>
            <a:r>
              <a:rPr lang="it-IT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NOVITA’:</a:t>
            </a:r>
            <a:r>
              <a:rPr lang="it-IT" i="1" dirty="0" smtClean="0">
                <a:solidFill>
                  <a:srgbClr val="3366FF"/>
                </a:solidFill>
              </a:rPr>
              <a:t> </a:t>
            </a:r>
            <a:r>
              <a:rPr lang="it-IT" dirty="0"/>
              <a:t>la tabella degli indicatori e dei descrittori in base ai quali viene attribuita tale valutazione </a:t>
            </a:r>
            <a:r>
              <a:rPr lang="it-IT" dirty="0" smtClean="0"/>
              <a:t>sarà </a:t>
            </a:r>
            <a:r>
              <a:rPr lang="it-IT" dirty="0"/>
              <a:t>pubblicata sul sito della scuola, per una completa trasparenza.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350890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Città.thmx</Template>
  <TotalTime>583</TotalTime>
  <Words>685</Words>
  <Application>Microsoft Office PowerPoint</Application>
  <PresentationFormat>Presentazione su schermo (4:3)</PresentationFormat>
  <Paragraphs>94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Città</vt:lpstr>
      <vt:lpstr>VALUTAZIONE</vt:lpstr>
      <vt:lpstr>Nella SCHEDA DI VALUTAZIONE</vt:lpstr>
      <vt:lpstr>Diapositiva 3</vt:lpstr>
      <vt:lpstr>CORRISPONDENZA TRA VOTO E LIVELLO DI APPRENDIMENTO</vt:lpstr>
      <vt:lpstr>Nella SCHEDA DI VALUTAZIONE</vt:lpstr>
      <vt:lpstr>Diapositiva 6</vt:lpstr>
      <vt:lpstr>Diapositiva 7</vt:lpstr>
      <vt:lpstr>Punto di riferimento</vt:lpstr>
      <vt:lpstr>Nella SCHEDA DI VALUTAZIONE</vt:lpstr>
      <vt:lpstr>Cosa dice la normativa</vt:lpstr>
      <vt:lpstr>Non ammissione alla classe successiva</vt:lpstr>
      <vt:lpstr>Prove invalsi</vt:lpstr>
      <vt:lpstr>Esame di stato</vt:lpstr>
      <vt:lpstr>Certificazione delle competenze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VALUTAZIONE</dc:title>
  <dc:creator>LIDIA</dc:creator>
  <cp:lastModifiedBy>Borghi</cp:lastModifiedBy>
  <cp:revision>44</cp:revision>
  <dcterms:created xsi:type="dcterms:W3CDTF">2018-02-07T17:50:13Z</dcterms:created>
  <dcterms:modified xsi:type="dcterms:W3CDTF">2020-03-01T13:06:43Z</dcterms:modified>
</cp:coreProperties>
</file>